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9" r:id="rId2"/>
    <p:sldId id="256" r:id="rId3"/>
    <p:sldId id="260" r:id="rId4"/>
    <p:sldId id="257" r:id="rId5"/>
    <p:sldId id="261" r:id="rId6"/>
    <p:sldId id="258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21"/>
    <p:restoredTop sz="94461"/>
  </p:normalViewPr>
  <p:slideViewPr>
    <p:cSldViewPr snapToGrid="0" snapToObjects="1">
      <p:cViewPr varScale="1">
        <p:scale>
          <a:sx n="96" d="100"/>
          <a:sy n="96" d="100"/>
        </p:scale>
        <p:origin x="168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BFB01B-90F4-CD49-BD6B-2BE4A4B0C201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F1D4-A041-654F-A158-9F3E3179B3B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9618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28F1D4-A041-654F-A158-9F3E3179B3B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070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554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4563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6591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601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6186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7878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9911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8886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637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23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4721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7F278-C104-BE49-B06D-DF7694E4706E}" type="datetimeFigureOut">
              <a:rPr lang="fr-FR" smtClean="0"/>
              <a:t>01/03/2018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F3CFEC-E0B8-284B-B466-39D3FA072C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8698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Overall</a:t>
            </a:r>
            <a:r>
              <a:rPr lang="fr-FR" dirty="0"/>
              <a:t> </a:t>
            </a:r>
            <a:r>
              <a:rPr lang="fr-FR" dirty="0" err="1"/>
              <a:t>Regulations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6527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Image 9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362" y="212915"/>
            <a:ext cx="7258683" cy="6447355"/>
          </a:xfrm>
          <a:prstGeom prst="rect">
            <a:avLst/>
          </a:prstGeom>
        </p:spPr>
      </p:pic>
      <p:sp>
        <p:nvSpPr>
          <p:cNvPr id="121" name="Rectangle 120"/>
          <p:cNvSpPr/>
          <p:nvPr/>
        </p:nvSpPr>
        <p:spPr>
          <a:xfrm>
            <a:off x="250720" y="462076"/>
            <a:ext cx="3070009" cy="1015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Parathyroid</a:t>
            </a:r>
            <a:r>
              <a:rPr lang="fr-FR" dirty="0"/>
              <a:t> hormone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synthetized</a:t>
            </a:r>
            <a:r>
              <a:rPr lang="fr-FR" dirty="0"/>
              <a:t> in </a:t>
            </a:r>
            <a:r>
              <a:rPr lang="fr-FR" dirty="0" err="1"/>
              <a:t>parathyroid</a:t>
            </a:r>
            <a:r>
              <a:rPr lang="fr-FR" dirty="0"/>
              <a:t> glands</a:t>
            </a:r>
          </a:p>
        </p:txBody>
      </p:sp>
      <p:sp>
        <p:nvSpPr>
          <p:cNvPr id="122" name="ZoneTexte 121"/>
          <p:cNvSpPr txBox="1"/>
          <p:nvPr/>
        </p:nvSpPr>
        <p:spPr>
          <a:xfrm>
            <a:off x="5159841" y="4463609"/>
            <a:ext cx="22177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Thyroid</a:t>
            </a:r>
            <a:r>
              <a:rPr lang="fr-FR" sz="2800" b="1" dirty="0"/>
              <a:t> gland</a:t>
            </a:r>
            <a:endParaRPr lang="fr-FR" b="1" dirty="0"/>
          </a:p>
        </p:txBody>
      </p:sp>
      <p:sp>
        <p:nvSpPr>
          <p:cNvPr id="123" name="ZoneTexte 122"/>
          <p:cNvSpPr txBox="1"/>
          <p:nvPr/>
        </p:nvSpPr>
        <p:spPr>
          <a:xfrm>
            <a:off x="4853443" y="396837"/>
            <a:ext cx="28305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parathyroid</a:t>
            </a:r>
            <a:r>
              <a:rPr lang="fr-FR" sz="2800" b="1" dirty="0"/>
              <a:t> gland</a:t>
            </a:r>
          </a:p>
        </p:txBody>
      </p:sp>
      <p:cxnSp>
        <p:nvCxnSpPr>
          <p:cNvPr id="124" name="Connecteur droit avec flèche 123"/>
          <p:cNvCxnSpPr/>
          <p:nvPr/>
        </p:nvCxnSpPr>
        <p:spPr>
          <a:xfrm flipH="1">
            <a:off x="4779985" y="858102"/>
            <a:ext cx="1326195" cy="1181741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7" name="Image 1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521" y="0"/>
            <a:ext cx="7679317" cy="6858000"/>
          </a:xfrm>
          <a:prstGeom prst="rect">
            <a:avLst/>
          </a:prstGeom>
        </p:spPr>
      </p:pic>
      <p:sp>
        <p:nvSpPr>
          <p:cNvPr id="128" name="Flèche vers la droite 127"/>
          <p:cNvSpPr/>
          <p:nvPr/>
        </p:nvSpPr>
        <p:spPr>
          <a:xfrm>
            <a:off x="5322417" y="2901026"/>
            <a:ext cx="1175657" cy="51162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9" name="Ellipse 128"/>
          <p:cNvSpPr/>
          <p:nvPr/>
        </p:nvSpPr>
        <p:spPr>
          <a:xfrm>
            <a:off x="6546562" y="2742438"/>
            <a:ext cx="957942" cy="7837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PTHg</a:t>
            </a:r>
            <a:endParaRPr lang="fr-FR" dirty="0"/>
          </a:p>
        </p:txBody>
      </p:sp>
      <p:sp>
        <p:nvSpPr>
          <p:cNvPr id="130" name="Flèche vers la droite 129"/>
          <p:cNvSpPr/>
          <p:nvPr/>
        </p:nvSpPr>
        <p:spPr>
          <a:xfrm>
            <a:off x="7609030" y="2959381"/>
            <a:ext cx="1522460" cy="51810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1" name="Flèche vers la droite 130"/>
          <p:cNvSpPr/>
          <p:nvPr/>
        </p:nvSpPr>
        <p:spPr>
          <a:xfrm rot="5400000">
            <a:off x="6434265" y="3948824"/>
            <a:ext cx="1182535" cy="51162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2" name="Connecteur droit avec flèche 131"/>
          <p:cNvCxnSpPr/>
          <p:nvPr/>
        </p:nvCxnSpPr>
        <p:spPr>
          <a:xfrm>
            <a:off x="4648344" y="1012999"/>
            <a:ext cx="1028876" cy="1912028"/>
          </a:xfrm>
          <a:prstGeom prst="straightConnector1">
            <a:avLst/>
          </a:prstGeom>
          <a:ln w="63500">
            <a:solidFill>
              <a:srgbClr val="FFFF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necteur droit avec flèche 133"/>
          <p:cNvCxnSpPr/>
          <p:nvPr/>
        </p:nvCxnSpPr>
        <p:spPr>
          <a:xfrm>
            <a:off x="7590449" y="1606628"/>
            <a:ext cx="869561" cy="1424034"/>
          </a:xfrm>
          <a:prstGeom prst="straightConnector1">
            <a:avLst/>
          </a:prstGeom>
          <a:ln w="63500">
            <a:solidFill>
              <a:srgbClr val="FFFF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6" name="Image 13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028" y="759543"/>
            <a:ext cx="568567" cy="457198"/>
          </a:xfrm>
          <a:prstGeom prst="rect">
            <a:avLst/>
          </a:prstGeom>
        </p:spPr>
      </p:pic>
      <p:pic>
        <p:nvPicPr>
          <p:cNvPr id="137" name="Image 1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401" y="645244"/>
            <a:ext cx="568567" cy="457198"/>
          </a:xfrm>
          <a:prstGeom prst="rect">
            <a:avLst/>
          </a:prstGeom>
        </p:spPr>
      </p:pic>
      <p:pic>
        <p:nvPicPr>
          <p:cNvPr id="139" name="Image 13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606" y="2688332"/>
            <a:ext cx="500796" cy="484208"/>
          </a:xfrm>
          <a:prstGeom prst="rect">
            <a:avLst/>
          </a:prstGeom>
        </p:spPr>
      </p:pic>
      <p:pic>
        <p:nvPicPr>
          <p:cNvPr id="140" name="Image 13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0071" y="3030662"/>
            <a:ext cx="500796" cy="484208"/>
          </a:xfrm>
          <a:prstGeom prst="rect">
            <a:avLst/>
          </a:prstGeom>
        </p:spPr>
      </p:pic>
      <p:pic>
        <p:nvPicPr>
          <p:cNvPr id="141" name="Image 1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7386" y="3325224"/>
            <a:ext cx="500796" cy="484208"/>
          </a:xfrm>
          <a:prstGeom prst="rect">
            <a:avLst/>
          </a:prstGeom>
        </p:spPr>
      </p:pic>
      <p:sp>
        <p:nvSpPr>
          <p:cNvPr id="142" name="ZoneTexte 141"/>
          <p:cNvSpPr txBox="1"/>
          <p:nvPr/>
        </p:nvSpPr>
        <p:spPr>
          <a:xfrm>
            <a:off x="7210831" y="4035267"/>
            <a:ext cx="177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degradation</a:t>
            </a:r>
            <a:endParaRPr lang="fr-FR" dirty="0"/>
          </a:p>
        </p:txBody>
      </p:sp>
      <p:sp>
        <p:nvSpPr>
          <p:cNvPr id="143" name="ZoneTexte 142"/>
          <p:cNvSpPr txBox="1"/>
          <p:nvPr/>
        </p:nvSpPr>
        <p:spPr>
          <a:xfrm>
            <a:off x="5357251" y="3380167"/>
            <a:ext cx="177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synthesis</a:t>
            </a:r>
            <a:endParaRPr lang="fr-FR" dirty="0"/>
          </a:p>
        </p:txBody>
      </p:sp>
      <p:pic>
        <p:nvPicPr>
          <p:cNvPr id="146" name="Image 14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4187" y="814898"/>
            <a:ext cx="609600" cy="520700"/>
          </a:xfrm>
          <a:prstGeom prst="rect">
            <a:avLst/>
          </a:prstGeom>
        </p:spPr>
      </p:pic>
      <p:pic>
        <p:nvPicPr>
          <p:cNvPr id="147" name="Image 14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603" y="933750"/>
            <a:ext cx="609600" cy="520700"/>
          </a:xfrm>
          <a:prstGeom prst="rect">
            <a:avLst/>
          </a:prstGeom>
        </p:spPr>
      </p:pic>
      <p:pic>
        <p:nvPicPr>
          <p:cNvPr id="148" name="Image 14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586" y="1154505"/>
            <a:ext cx="609600" cy="520700"/>
          </a:xfrm>
          <a:prstGeom prst="rect">
            <a:avLst/>
          </a:prstGeom>
        </p:spPr>
      </p:pic>
      <p:sp>
        <p:nvSpPr>
          <p:cNvPr id="149" name="ZoneTexte 148"/>
          <p:cNvSpPr txBox="1"/>
          <p:nvPr/>
        </p:nvSpPr>
        <p:spPr>
          <a:xfrm>
            <a:off x="9650867" y="3140139"/>
            <a:ext cx="177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exocytosis</a:t>
            </a:r>
            <a:endParaRPr lang="fr-FR" dirty="0"/>
          </a:p>
        </p:txBody>
      </p:sp>
      <p:sp>
        <p:nvSpPr>
          <p:cNvPr id="150" name="Rectangle 149"/>
          <p:cNvSpPr/>
          <p:nvPr/>
        </p:nvSpPr>
        <p:spPr>
          <a:xfrm>
            <a:off x="250719" y="4725219"/>
            <a:ext cx="3070009" cy="1015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Parathyroid</a:t>
            </a:r>
            <a:r>
              <a:rPr lang="fr-FR" dirty="0"/>
              <a:t> hormone </a:t>
            </a:r>
            <a:r>
              <a:rPr lang="fr-FR" dirty="0" err="1"/>
              <a:t>synthesis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regulated</a:t>
            </a:r>
            <a:r>
              <a:rPr lang="fr-FR" dirty="0"/>
              <a:t> by 1,25 </a:t>
            </a:r>
            <a:r>
              <a:rPr lang="fr-FR" dirty="0" err="1"/>
              <a:t>vitamin</a:t>
            </a:r>
            <a:r>
              <a:rPr lang="fr-FR" dirty="0"/>
              <a:t> D3 and phosphate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7883177" y="4924996"/>
            <a:ext cx="3070009" cy="1015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 part of PTH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degraded</a:t>
            </a:r>
            <a:r>
              <a:rPr lang="fr-FR" dirty="0"/>
              <a:t> </a:t>
            </a:r>
            <a:r>
              <a:rPr lang="fr-FR" dirty="0" err="1"/>
              <a:t>inside</a:t>
            </a:r>
            <a:r>
              <a:rPr lang="fr-FR" dirty="0"/>
              <a:t> the </a:t>
            </a:r>
            <a:r>
              <a:rPr lang="fr-FR" dirty="0" err="1"/>
              <a:t>cell</a:t>
            </a:r>
            <a:endParaRPr lang="fr-FR" dirty="0"/>
          </a:p>
        </p:txBody>
      </p:sp>
      <p:sp>
        <p:nvSpPr>
          <p:cNvPr id="152" name="Rectangle 151"/>
          <p:cNvSpPr/>
          <p:nvPr/>
        </p:nvSpPr>
        <p:spPr>
          <a:xfrm>
            <a:off x="8764922" y="1368435"/>
            <a:ext cx="3070009" cy="1015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PTH </a:t>
            </a:r>
            <a:r>
              <a:rPr lang="fr-FR" dirty="0" err="1"/>
              <a:t>exocytosis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modulated</a:t>
            </a:r>
            <a:r>
              <a:rPr lang="fr-FR" dirty="0"/>
              <a:t> by the calcium </a:t>
            </a:r>
            <a:r>
              <a:rPr lang="fr-FR" dirty="0" err="1"/>
              <a:t>sensing</a:t>
            </a:r>
            <a:r>
              <a:rPr lang="fr-FR" dirty="0"/>
              <a:t> </a:t>
            </a:r>
            <a:r>
              <a:rPr lang="fr-FR" dirty="0" err="1"/>
              <a:t>receptor</a:t>
            </a:r>
            <a:r>
              <a:rPr lang="fr-FR" dirty="0"/>
              <a:t> (</a:t>
            </a:r>
            <a:r>
              <a:rPr lang="fr-FR" dirty="0" err="1"/>
              <a:t>CaSR</a:t>
            </a:r>
            <a:r>
              <a:rPr lang="fr-FR" dirty="0"/>
              <a:t>)</a:t>
            </a:r>
          </a:p>
        </p:txBody>
      </p:sp>
      <p:cxnSp>
        <p:nvCxnSpPr>
          <p:cNvPr id="154" name="Connecteur droit avec flèche 153"/>
          <p:cNvCxnSpPr/>
          <p:nvPr/>
        </p:nvCxnSpPr>
        <p:spPr>
          <a:xfrm flipH="1">
            <a:off x="5997015" y="1099713"/>
            <a:ext cx="248772" cy="1847011"/>
          </a:xfrm>
          <a:prstGeom prst="straightConnector1">
            <a:avLst/>
          </a:prstGeom>
          <a:ln w="63500">
            <a:solidFill>
              <a:srgbClr val="FFFF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9" name="Image 15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54" y="2919960"/>
            <a:ext cx="500796" cy="484208"/>
          </a:xfrm>
          <a:prstGeom prst="rect">
            <a:avLst/>
          </a:prstGeom>
        </p:spPr>
      </p:pic>
      <p:pic>
        <p:nvPicPr>
          <p:cNvPr id="160" name="Image 15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391" y="2910493"/>
            <a:ext cx="500796" cy="484208"/>
          </a:xfrm>
          <a:prstGeom prst="rect">
            <a:avLst/>
          </a:prstGeom>
        </p:spPr>
      </p:pic>
      <p:pic>
        <p:nvPicPr>
          <p:cNvPr id="161" name="Image 16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391" y="2935307"/>
            <a:ext cx="500796" cy="484208"/>
          </a:xfrm>
          <a:prstGeom prst="rect">
            <a:avLst/>
          </a:prstGeom>
        </p:spPr>
      </p:pic>
      <p:pic>
        <p:nvPicPr>
          <p:cNvPr id="162" name="Image 16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553" y="559770"/>
            <a:ext cx="609600" cy="520700"/>
          </a:xfrm>
          <a:prstGeom prst="rect">
            <a:avLst/>
          </a:prstGeom>
        </p:spPr>
      </p:pic>
      <p:pic>
        <p:nvPicPr>
          <p:cNvPr id="163" name="Image 16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791" y="524129"/>
            <a:ext cx="609600" cy="520700"/>
          </a:xfrm>
          <a:prstGeom prst="rect">
            <a:avLst/>
          </a:prstGeom>
        </p:spPr>
      </p:pic>
      <p:pic>
        <p:nvPicPr>
          <p:cNvPr id="164" name="Image 16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500" y="-22564"/>
            <a:ext cx="568567" cy="457198"/>
          </a:xfrm>
          <a:prstGeom prst="rect">
            <a:avLst/>
          </a:prstGeom>
        </p:spPr>
      </p:pic>
      <p:sp>
        <p:nvSpPr>
          <p:cNvPr id="3" name="Délai  2"/>
          <p:cNvSpPr/>
          <p:nvPr/>
        </p:nvSpPr>
        <p:spPr>
          <a:xfrm rot="5400000">
            <a:off x="3357973" y="150083"/>
            <a:ext cx="421769" cy="326576"/>
          </a:xfrm>
          <a:prstGeom prst="flowChartDelay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109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5" presetClass="emph" presetSubtype="0" repeatCount="400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6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5" presetClass="emph" presetSubtype="0" repeatCount="400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5" presetClass="emph" presetSubtype="0" repeatCount="400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0" presetClass="path" presetSubtype="0" repeatCount="100000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38 -0.00394 L 0.13711 -0.00394 " pathEditMode="relative" ptsTypes="AA">
                                      <p:cBhvr>
                                        <p:cTn id="108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0" presetClass="path" presetSubtype="0" repeatCount="100000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0039 0.01574 L -0.00313 0.27616 " pathEditMode="relative" ptsTypes="AA">
                                      <p:cBhvr>
                                        <p:cTn id="112" dur="2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0" presetClass="path" presetSubtype="0" repeatCount="100000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1836 -0.00231 L 0.1914 -0.00231 " pathEditMode="relative" ptsTypes="AA">
                                      <p:cBhvr>
                                        <p:cTn id="116" dur="2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0" presetClass="path" presetSubtype="0" repeatCount="1000000" accel="50000" decel="50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7.5E-6 -7.40741E-6 L -7.5E-6 -7.40741E-6 C -0.00131 0.00601 -0.00235 0.01203 -0.00391 0.01782 C -0.00456 0.02036 -0.00977 0.03263 -0.01029 0.03379 C -0.01146 0.0361 -0.01251 0.03865 -0.01407 0.0405 C -0.01576 0.04259 -0.02331 0.04467 -0.02423 0.0449 C -0.03555 0.0537 -0.03008 0.04999 -0.04076 0.05624 C -0.04324 0.05786 -0.04571 0.06018 -0.04844 0.06087 L -0.06615 0.06527 C -0.06837 0.06689 -0.07045 0.06851 -0.07253 0.0699 C -0.07383 0.0706 -0.07501 0.07222 -0.07631 0.07222 C -0.08152 0.07222 -0.08646 0.0706 -0.09167 0.0699 C -0.09298 0.06921 -0.10717 0.06342 -0.10938 0.06087 L -0.11316 0.05624 L -0.11316 0.05624 " pathEditMode="relative" ptsTypes="AAAAAAAAAAAAAAA">
                                      <p:cBhvr>
                                        <p:cTn id="122" dur="2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35" presetClass="emph" presetSubtype="0" repeatCount="100000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4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0" presetClass="path" presetSubtype="0" repeatCount="1000000" accel="50000" decel="5000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5.625E-6 6.2963E-6 L 5.625E-6 6.2963E-6 C -0.00429 -0.00069 -0.00859 -0.00115 -0.01275 -0.00231 C -0.01405 -0.00254 -0.01523 -0.00439 -0.01653 -0.00439 C -0.04674 -0.00439 -0.07682 -0.003 -0.10689 -0.00231 C -0.10859 -0.00138 -0.11028 -0.00046 -0.11197 6.2963E-6 C -0.1203 0.00278 -0.11926 0.00093 -0.1259 0.00464 C -0.12851 0.00579 -0.13098 0.00788 -0.13359 0.00903 C -0.13528 0.00973 -0.13697 0.01042 -0.13866 0.01135 C -0.14127 0.01274 -0.14374 0.01459 -0.14635 0.01575 C -0.15403 0.01922 -0.14973 0.01714 -0.15898 0.02269 L -0.16288 0.02477 C -0.16666 0.0294 -0.16718 0.03033 -0.17174 0.0338 C -0.17291 0.03473 -0.17434 0.03519 -0.17551 0.03612 C -0.18658 0.04445 -0.17551 0.03751 -0.1845 0.04283 C -0.18567 0.04515 -0.18684 0.04769 -0.18827 0.04977 C -0.19062 0.05302 -0.19583 0.0588 -0.19583 0.0588 C -0.19674 0.06089 -0.19726 0.06366 -0.19843 0.06552 C -0.20077 0.06899 -0.20611 0.07454 -0.20611 0.07454 C -0.21288 0.0926 -0.2039 0.07084 -0.21236 0.08589 C -0.21353 0.08774 -0.21405 0.09052 -0.21497 0.0926 C -0.21575 0.09422 -0.21666 0.09561 -0.21744 0.09723 L -0.21744 0.09723 " pathEditMode="relative" ptsTypes="AAAAAAAAAAAAAAAAAAAAAAA">
                                      <p:cBhvr>
                                        <p:cTn id="128" dur="2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100000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0" presetClass="path" presetSubtype="0" repeatCount="1000000" accel="50000" decel="50000" fill="hold" grpId="1" nodeType="withEffect">
                                  <p:stCondLst>
                                    <p:cond delay="11000"/>
                                  </p:stCondLst>
                                  <p:childTnLst>
                                    <p:animMotion origin="layout" path="M 0 0 C -0.00183 0.01852 -0.00365 0.03727 -0.00235 0.05348 C -0.00104 0.06991 0.00338 0.08565 0.00768 0.09769 C 0.01198 0.10949 0.01484 0.12037 0.02317 0.125 C 0.03151 0.12986 0.05807 0.12639 0.05807 0.12639 " pathEditMode="relative" ptsTypes="AAAAA">
                                      <p:cBhvr>
                                        <p:cTn id="13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35" presetClass="emph" presetSubtype="0" repeatCount="100000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6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121" grpId="1" animBg="1"/>
      <p:bldP spid="122" grpId="0"/>
      <p:bldP spid="123" grpId="0"/>
      <p:bldP spid="128" grpId="0" animBg="1"/>
      <p:bldP spid="129" grpId="0" animBg="1"/>
      <p:bldP spid="130" grpId="0" animBg="1"/>
      <p:bldP spid="131" grpId="0" animBg="1"/>
      <p:bldP spid="142" grpId="0"/>
      <p:bldP spid="143" grpId="0"/>
      <p:bldP spid="149" grpId="0"/>
      <p:bldP spid="150" grpId="0" animBg="1"/>
      <p:bldP spid="151" grpId="0" animBg="1"/>
      <p:bldP spid="152" grpId="0" animBg="1"/>
      <p:bldP spid="3" grpId="0" animBg="1"/>
      <p:bldP spid="3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57752" y="2472895"/>
            <a:ext cx="12428349" cy="1325563"/>
          </a:xfrm>
        </p:spPr>
        <p:txBody>
          <a:bodyPr>
            <a:noAutofit/>
          </a:bodyPr>
          <a:lstStyle/>
          <a:p>
            <a:r>
              <a:rPr lang="fr-FR" sz="6000" dirty="0" err="1"/>
              <a:t>Hypercalcemia</a:t>
            </a:r>
            <a:r>
              <a:rPr lang="fr-FR" sz="6000" dirty="0"/>
              <a:t> </a:t>
            </a:r>
            <a:r>
              <a:rPr lang="fr-FR" sz="6000" dirty="0" err="1"/>
              <a:t>inhibits</a:t>
            </a:r>
            <a:r>
              <a:rPr lang="fr-FR" sz="6000" dirty="0"/>
              <a:t> PTH </a:t>
            </a:r>
            <a:r>
              <a:rPr lang="fr-FR" sz="6000" dirty="0" err="1"/>
              <a:t>secretion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1721150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742" y="-16345"/>
            <a:ext cx="7679317" cy="6858000"/>
          </a:xfrm>
          <a:prstGeom prst="rect">
            <a:avLst/>
          </a:prstGeom>
        </p:spPr>
      </p:pic>
      <p:sp>
        <p:nvSpPr>
          <p:cNvPr id="10" name="Flèche vers la droite 9"/>
          <p:cNvSpPr/>
          <p:nvPr/>
        </p:nvSpPr>
        <p:spPr>
          <a:xfrm>
            <a:off x="5322417" y="2901026"/>
            <a:ext cx="1175657" cy="51162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546562" y="2742438"/>
            <a:ext cx="957942" cy="7837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PTHg</a:t>
            </a:r>
            <a:endParaRPr lang="fr-FR" dirty="0"/>
          </a:p>
        </p:txBody>
      </p:sp>
      <p:sp>
        <p:nvSpPr>
          <p:cNvPr id="12" name="Flèche vers la droite 11"/>
          <p:cNvSpPr/>
          <p:nvPr/>
        </p:nvSpPr>
        <p:spPr>
          <a:xfrm>
            <a:off x="7609030" y="2959381"/>
            <a:ext cx="1522460" cy="51810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 rot="5400000">
            <a:off x="6434265" y="3948824"/>
            <a:ext cx="1182535" cy="51162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Connecteur droit avec flèche 13"/>
          <p:cNvCxnSpPr/>
          <p:nvPr/>
        </p:nvCxnSpPr>
        <p:spPr>
          <a:xfrm>
            <a:off x="4648344" y="1012999"/>
            <a:ext cx="1028876" cy="1912028"/>
          </a:xfrm>
          <a:prstGeom prst="straightConnector1">
            <a:avLst/>
          </a:prstGeom>
          <a:ln w="635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>
            <a:off x="7590449" y="1606628"/>
            <a:ext cx="869561" cy="1424034"/>
          </a:xfrm>
          <a:prstGeom prst="straightConnector1">
            <a:avLst/>
          </a:prstGeom>
          <a:ln w="276225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028" y="759543"/>
            <a:ext cx="568567" cy="457198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401" y="645244"/>
            <a:ext cx="568567" cy="457198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7210831" y="4035267"/>
            <a:ext cx="177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degradation</a:t>
            </a:r>
            <a:endParaRPr lang="fr-FR" dirty="0"/>
          </a:p>
        </p:txBody>
      </p:sp>
      <p:sp>
        <p:nvSpPr>
          <p:cNvPr id="22" name="ZoneTexte 21"/>
          <p:cNvSpPr txBox="1"/>
          <p:nvPr/>
        </p:nvSpPr>
        <p:spPr>
          <a:xfrm>
            <a:off x="5357251" y="3380167"/>
            <a:ext cx="177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synthesis</a:t>
            </a:r>
            <a:endParaRPr lang="fr-FR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4187" y="814898"/>
            <a:ext cx="609600" cy="520700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603" y="933750"/>
            <a:ext cx="609600" cy="520700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313" y="1189330"/>
            <a:ext cx="609600" cy="520700"/>
          </a:xfrm>
          <a:prstGeom prst="rect">
            <a:avLst/>
          </a:prstGeom>
        </p:spPr>
      </p:pic>
      <p:sp>
        <p:nvSpPr>
          <p:cNvPr id="26" name="ZoneTexte 25"/>
          <p:cNvSpPr txBox="1"/>
          <p:nvPr/>
        </p:nvSpPr>
        <p:spPr>
          <a:xfrm>
            <a:off x="9650867" y="3140139"/>
            <a:ext cx="177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exocytosis</a:t>
            </a:r>
            <a:endParaRPr lang="fr-FR" dirty="0"/>
          </a:p>
        </p:txBody>
      </p:sp>
      <p:sp>
        <p:nvSpPr>
          <p:cNvPr id="29" name="Rectangle 28"/>
          <p:cNvSpPr/>
          <p:nvPr/>
        </p:nvSpPr>
        <p:spPr>
          <a:xfrm>
            <a:off x="8840602" y="4306529"/>
            <a:ext cx="3070009" cy="1015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Hypercalcemia</a:t>
            </a:r>
            <a:r>
              <a:rPr lang="fr-FR" dirty="0"/>
              <a:t> </a:t>
            </a:r>
            <a:r>
              <a:rPr lang="fr-FR" dirty="0" err="1"/>
              <a:t>decreases</a:t>
            </a:r>
            <a:r>
              <a:rPr lang="fr-FR" dirty="0"/>
              <a:t> PTH </a:t>
            </a:r>
            <a:r>
              <a:rPr lang="fr-FR" dirty="0" err="1"/>
              <a:t>secretion</a:t>
            </a:r>
            <a:endParaRPr lang="fr-FR" dirty="0"/>
          </a:p>
        </p:txBody>
      </p:sp>
      <p:cxnSp>
        <p:nvCxnSpPr>
          <p:cNvPr id="30" name="Connecteur droit avec flèche 29"/>
          <p:cNvCxnSpPr/>
          <p:nvPr/>
        </p:nvCxnSpPr>
        <p:spPr>
          <a:xfrm flipH="1">
            <a:off x="5997015" y="1099713"/>
            <a:ext cx="248772" cy="1847011"/>
          </a:xfrm>
          <a:prstGeom prst="straightConnector1">
            <a:avLst/>
          </a:prstGeom>
          <a:ln w="635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 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54" y="2919960"/>
            <a:ext cx="500796" cy="484208"/>
          </a:xfrm>
          <a:prstGeom prst="rect">
            <a:avLst/>
          </a:prstGeom>
        </p:spPr>
      </p:pic>
      <p:pic>
        <p:nvPicPr>
          <p:cNvPr id="34" name="Image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641" y="793465"/>
            <a:ext cx="609600" cy="520700"/>
          </a:xfrm>
          <a:prstGeom prst="rect">
            <a:avLst/>
          </a:prstGeom>
        </p:spPr>
      </p:pic>
      <p:pic>
        <p:nvPicPr>
          <p:cNvPr id="35" name="Imag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248" y="416049"/>
            <a:ext cx="609600" cy="520700"/>
          </a:xfrm>
          <a:prstGeom prst="rect">
            <a:avLst/>
          </a:prstGeom>
        </p:spPr>
      </p:pic>
      <p:pic>
        <p:nvPicPr>
          <p:cNvPr id="36" name="Image 3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500" y="-22564"/>
            <a:ext cx="568567" cy="457198"/>
          </a:xfrm>
          <a:prstGeom prst="rect">
            <a:avLst/>
          </a:prstGeom>
        </p:spPr>
      </p:pic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930" y="2910493"/>
            <a:ext cx="500796" cy="484208"/>
          </a:xfrm>
          <a:prstGeom prst="rect">
            <a:avLst/>
          </a:prstGeom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8952" y="659608"/>
            <a:ext cx="609600" cy="520700"/>
          </a:xfrm>
          <a:prstGeom prst="rect">
            <a:avLst/>
          </a:prstGeom>
        </p:spPr>
      </p:pic>
      <p:pic>
        <p:nvPicPr>
          <p:cNvPr id="39" name="Image 3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097" y="1156598"/>
            <a:ext cx="609600" cy="520700"/>
          </a:xfrm>
          <a:prstGeom prst="rect">
            <a:avLst/>
          </a:prstGeom>
        </p:spPr>
      </p:pic>
      <p:pic>
        <p:nvPicPr>
          <p:cNvPr id="40" name="Image 3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103" y="1079100"/>
            <a:ext cx="609600" cy="520700"/>
          </a:xfrm>
          <a:prstGeom prst="rect">
            <a:avLst/>
          </a:prstGeom>
        </p:spPr>
      </p:pic>
      <p:sp>
        <p:nvSpPr>
          <p:cNvPr id="41" name="ZoneTexte 40"/>
          <p:cNvSpPr txBox="1"/>
          <p:nvPr/>
        </p:nvSpPr>
        <p:spPr>
          <a:xfrm>
            <a:off x="9646488" y="829097"/>
            <a:ext cx="24888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err="1">
                <a:solidFill>
                  <a:srgbClr val="FF0000"/>
                </a:solidFill>
              </a:rPr>
              <a:t>hypercalcemia</a:t>
            </a:r>
            <a:endParaRPr lang="fr-FR" b="1" dirty="0">
              <a:solidFill>
                <a:srgbClr val="FF0000"/>
              </a:solidFill>
            </a:endParaRPr>
          </a:p>
        </p:txBody>
      </p:sp>
      <p:pic>
        <p:nvPicPr>
          <p:cNvPr id="43" name="Image 4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992" y="2895959"/>
            <a:ext cx="500796" cy="48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1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10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1000000" accel="50000" decel="50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3.125E-6 -4.44444E-6 C -0.0086 -0.00555 -0.01706 -0.01111 -0.028 -0.01111 C -0.03906 -0.01111 -0.05235 -0.00717 -0.06615 -4.44444E-6 C -0.07995 0.00718 -0.1013 0.02223 -0.11068 0.03172 C -0.11992 0.04121 -0.12201 0.05672 -0.12201 0.05672 " pathEditMode="relative" ptsTypes="AAAAA">
                                      <p:cBhvr>
                                        <p:cTn id="1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100000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1000000" accel="50000" decel="5000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0.00013 -0.00394 L 0.13542 -0.00394 " pathEditMode="relative" ptsTypes="AA">
                                      <p:cBhvr>
                                        <p:cTn id="3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1000000" accel="50000" decel="50000" fill="hold" nodeType="withEffect">
                                  <p:stCondLst>
                                    <p:cond delay="17000"/>
                                  </p:stCondLst>
                                  <p:childTnLst>
                                    <p:animMotion origin="layout" path="M 4.58333E-6 4.07407E-6 C -0.00235 0.00949 -0.00469 0.01898 -0.00638 0.04051 C -0.00808 0.06203 -0.01042 0.09629 -0.01016 0.1287 C -0.01003 0.16111 -0.00808 0.2074 -0.00508 0.23495 C -0.00209 0.26227 0.00768 0.29375 0.00768 0.29375 " pathEditMode="relative" ptsTypes="AAAAA">
                                      <p:cBhvr>
                                        <p:cTn id="3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0" presetClass="path" presetSubtype="0" repeatCount="1000000" accel="50000" decel="5000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animMotion origin="layout" path="M -0.00169 -0.00648 L 0.18399 -0.00301 " pathEditMode="relative" ptsTypes="AA">
                                      <p:cBhvr>
                                        <p:cTn id="42" dur="1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0" y="2627877"/>
            <a:ext cx="13699210" cy="1325563"/>
          </a:xfrm>
        </p:spPr>
        <p:txBody>
          <a:bodyPr>
            <a:noAutofit/>
          </a:bodyPr>
          <a:lstStyle/>
          <a:p>
            <a:r>
              <a:rPr lang="fr-FR" sz="6000" dirty="0" err="1"/>
              <a:t>Hypocalcemia</a:t>
            </a:r>
            <a:r>
              <a:rPr lang="fr-FR" sz="6000" dirty="0"/>
              <a:t> </a:t>
            </a:r>
            <a:r>
              <a:rPr lang="fr-FR" sz="6000" dirty="0" err="1"/>
              <a:t>stimulates</a:t>
            </a:r>
            <a:r>
              <a:rPr lang="fr-FR" sz="6000" dirty="0"/>
              <a:t> PTH </a:t>
            </a:r>
            <a:r>
              <a:rPr lang="fr-FR" sz="6000" dirty="0" err="1"/>
              <a:t>secretion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1505634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742" y="-16345"/>
            <a:ext cx="7679317" cy="6858000"/>
          </a:xfrm>
          <a:prstGeom prst="rect">
            <a:avLst/>
          </a:prstGeom>
        </p:spPr>
      </p:pic>
      <p:sp>
        <p:nvSpPr>
          <p:cNvPr id="5" name="Flèche vers la droite 4"/>
          <p:cNvSpPr/>
          <p:nvPr/>
        </p:nvSpPr>
        <p:spPr>
          <a:xfrm>
            <a:off x="5322417" y="2901026"/>
            <a:ext cx="1175657" cy="51162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6546562" y="2742438"/>
            <a:ext cx="957942" cy="7837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PTHg</a:t>
            </a:r>
            <a:endParaRPr lang="fr-FR" dirty="0"/>
          </a:p>
        </p:txBody>
      </p:sp>
      <p:sp>
        <p:nvSpPr>
          <p:cNvPr id="7" name="Flèche vers la droite 6"/>
          <p:cNvSpPr/>
          <p:nvPr/>
        </p:nvSpPr>
        <p:spPr>
          <a:xfrm>
            <a:off x="7609030" y="2959381"/>
            <a:ext cx="1522460" cy="51810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lèche vers la droite 7"/>
          <p:cNvSpPr/>
          <p:nvPr/>
        </p:nvSpPr>
        <p:spPr>
          <a:xfrm rot="5400000">
            <a:off x="6434265" y="3948824"/>
            <a:ext cx="1182535" cy="51162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Connecteur droit avec flèche 8"/>
          <p:cNvCxnSpPr/>
          <p:nvPr/>
        </p:nvCxnSpPr>
        <p:spPr>
          <a:xfrm>
            <a:off x="4648344" y="1012999"/>
            <a:ext cx="1028876" cy="1912028"/>
          </a:xfrm>
          <a:prstGeom prst="straightConnector1">
            <a:avLst/>
          </a:prstGeom>
          <a:ln w="635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/>
          <p:nvPr/>
        </p:nvCxnSpPr>
        <p:spPr>
          <a:xfrm>
            <a:off x="7590449" y="1606628"/>
            <a:ext cx="869561" cy="1424034"/>
          </a:xfrm>
          <a:prstGeom prst="straightConnector1">
            <a:avLst/>
          </a:prstGeom>
          <a:ln w="63500">
            <a:solidFill>
              <a:srgbClr val="FFFF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028" y="759543"/>
            <a:ext cx="568567" cy="457198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401" y="645244"/>
            <a:ext cx="568567" cy="457198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7210831" y="4035267"/>
            <a:ext cx="177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degradation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5357251" y="3380167"/>
            <a:ext cx="177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synthesis</a:t>
            </a:r>
            <a:endParaRPr lang="fr-FR" dirty="0"/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535" y="1035100"/>
            <a:ext cx="609600" cy="520700"/>
          </a:xfrm>
          <a:prstGeom prst="rect">
            <a:avLst/>
          </a:prstGeom>
        </p:spPr>
      </p:pic>
      <p:sp>
        <p:nvSpPr>
          <p:cNvPr id="18" name="ZoneTexte 17"/>
          <p:cNvSpPr txBox="1"/>
          <p:nvPr/>
        </p:nvSpPr>
        <p:spPr>
          <a:xfrm>
            <a:off x="9650867" y="3140139"/>
            <a:ext cx="177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exocytosis</a:t>
            </a:r>
            <a:endParaRPr lang="fr-FR" dirty="0"/>
          </a:p>
        </p:txBody>
      </p:sp>
      <p:sp>
        <p:nvSpPr>
          <p:cNvPr id="19" name="Rectangle 18"/>
          <p:cNvSpPr/>
          <p:nvPr/>
        </p:nvSpPr>
        <p:spPr>
          <a:xfrm>
            <a:off x="8840602" y="4306529"/>
            <a:ext cx="3070009" cy="1015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Hypocalcemia</a:t>
            </a:r>
            <a:r>
              <a:rPr lang="fr-FR" dirty="0"/>
              <a:t> </a:t>
            </a:r>
            <a:r>
              <a:rPr lang="fr-FR" dirty="0" err="1"/>
              <a:t>increases</a:t>
            </a:r>
            <a:r>
              <a:rPr lang="fr-FR" dirty="0"/>
              <a:t> PTH </a:t>
            </a:r>
            <a:r>
              <a:rPr lang="fr-FR" dirty="0" err="1"/>
              <a:t>secretion</a:t>
            </a:r>
            <a:endParaRPr lang="fr-FR" dirty="0"/>
          </a:p>
        </p:txBody>
      </p:sp>
      <p:cxnSp>
        <p:nvCxnSpPr>
          <p:cNvPr id="20" name="Connecteur droit avec flèche 19"/>
          <p:cNvCxnSpPr/>
          <p:nvPr/>
        </p:nvCxnSpPr>
        <p:spPr>
          <a:xfrm flipH="1">
            <a:off x="5997015" y="1099713"/>
            <a:ext cx="248772" cy="1847011"/>
          </a:xfrm>
          <a:prstGeom prst="straightConnector1">
            <a:avLst/>
          </a:prstGeom>
          <a:ln w="635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Imag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54" y="2919960"/>
            <a:ext cx="500796" cy="484208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814" y="774750"/>
            <a:ext cx="609600" cy="520700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500" y="-22564"/>
            <a:ext cx="568567" cy="457198"/>
          </a:xfrm>
          <a:prstGeom prst="rect">
            <a:avLst/>
          </a:prstGeom>
        </p:spPr>
      </p:pic>
      <p:sp>
        <p:nvSpPr>
          <p:cNvPr id="29" name="ZoneTexte 28"/>
          <p:cNvSpPr txBox="1"/>
          <p:nvPr/>
        </p:nvSpPr>
        <p:spPr>
          <a:xfrm>
            <a:off x="9646488" y="829097"/>
            <a:ext cx="24888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err="1">
                <a:solidFill>
                  <a:srgbClr val="FF0000"/>
                </a:solidFill>
              </a:rPr>
              <a:t>hypocalcemia</a:t>
            </a:r>
            <a:endParaRPr lang="fr-FR" b="1" dirty="0">
              <a:solidFill>
                <a:srgbClr val="FF0000"/>
              </a:solidFill>
            </a:endParaRPr>
          </a:p>
        </p:txBody>
      </p:sp>
      <p:pic>
        <p:nvPicPr>
          <p:cNvPr id="30" name="Image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323" y="2658922"/>
            <a:ext cx="500796" cy="484208"/>
          </a:xfrm>
          <a:prstGeom prst="rect">
            <a:avLst/>
          </a:prstGeom>
        </p:spPr>
      </p:pic>
      <p:pic>
        <p:nvPicPr>
          <p:cNvPr id="31" name="Image 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574" y="3030662"/>
            <a:ext cx="500796" cy="484208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1860" y="2558886"/>
            <a:ext cx="500796" cy="484208"/>
          </a:xfrm>
          <a:prstGeom prst="rect">
            <a:avLst/>
          </a:prstGeom>
        </p:spPr>
      </p:pic>
      <p:pic>
        <p:nvPicPr>
          <p:cNvPr id="33" name="Imag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672" y="2704620"/>
            <a:ext cx="500796" cy="484208"/>
          </a:xfrm>
          <a:prstGeom prst="rect">
            <a:avLst/>
          </a:prstGeom>
        </p:spPr>
      </p:pic>
      <p:pic>
        <p:nvPicPr>
          <p:cNvPr id="34" name="Image 3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709" y="3524311"/>
            <a:ext cx="500796" cy="484208"/>
          </a:xfrm>
          <a:prstGeom prst="rect">
            <a:avLst/>
          </a:prstGeom>
        </p:spPr>
      </p:pic>
      <p:pic>
        <p:nvPicPr>
          <p:cNvPr id="35" name="Image 3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143" y="3538629"/>
            <a:ext cx="500796" cy="484208"/>
          </a:xfrm>
          <a:prstGeom prst="rect">
            <a:avLst/>
          </a:prstGeom>
        </p:spPr>
      </p:pic>
      <p:pic>
        <p:nvPicPr>
          <p:cNvPr id="36" name="Image 3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515" y="2919960"/>
            <a:ext cx="500796" cy="484208"/>
          </a:xfrm>
          <a:prstGeom prst="rect">
            <a:avLst/>
          </a:prstGeom>
        </p:spPr>
      </p:pic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336" y="2903429"/>
            <a:ext cx="500796" cy="48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8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10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100000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2.08333E-6 -7.77778E-6 C -0.00573 0.01944 -0.01133 0.03911 -0.02292 0.04976 C -0.03464 0.06018 -0.05664 0.0662 -0.07005 0.06319 C -0.08333 0.06018 -0.10299 0.03148 -0.10299 0.03148 " pathEditMode="relative" ptsTypes="AAAA">
                                      <p:cBhvr>
                                        <p:cTn id="12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100000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1000000" accel="50000" decel="5000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-0.00078 -0.00394 L 0.13373 -0.00255 " pathEditMode="relative" ptsTypes="AA">
                                      <p:cBhvr>
                                        <p:cTn id="2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1000000" accel="50000" decel="5000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0.00091 -0.00648 L 0.00286 0.27593 " pathEditMode="relative" ptsTypes="AA">
                                      <p:cBhvr>
                                        <p:cTn id="2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1000000" accel="50000" decel="5000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animMotion origin="layout" path="M -0.00026 -0.00416 L 0.2 -0.00185 " pathEditMode="relative" ptsTypes="AA">
                                      <p:cBhvr>
                                        <p:cTn id="3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17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19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2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2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3717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29A7BA60-C442-024F-BF24-C9A5AB7AD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01" y="192422"/>
            <a:ext cx="3133451" cy="2783214"/>
          </a:xfrm>
          <a:prstGeom prst="rect">
            <a:avLst/>
          </a:prstGeom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09C518CA-FE9F-4D4A-8C7F-1914B2AE559D}"/>
              </a:ext>
            </a:extLst>
          </p:cNvPr>
          <p:cNvSpPr/>
          <p:nvPr/>
        </p:nvSpPr>
        <p:spPr>
          <a:xfrm>
            <a:off x="2001621" y="715616"/>
            <a:ext cx="1019875" cy="967409"/>
          </a:xfrm>
          <a:prstGeom prst="ellipse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09F7E5C-9020-B04C-9D32-15D3BD6911DC}"/>
              </a:ext>
            </a:extLst>
          </p:cNvPr>
          <p:cNvSpPr txBox="1"/>
          <p:nvPr/>
        </p:nvSpPr>
        <p:spPr>
          <a:xfrm>
            <a:off x="3172998" y="829988"/>
            <a:ext cx="2566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rgbClr val="FF0000"/>
                </a:solidFill>
              </a:rPr>
              <a:t>(1) First zoom </a:t>
            </a:r>
            <a:r>
              <a:rPr lang="fr-FR" sz="2400" b="1" dirty="0" err="1">
                <a:solidFill>
                  <a:srgbClr val="FF0000"/>
                </a:solidFill>
              </a:rPr>
              <a:t>here</a:t>
            </a:r>
            <a:endParaRPr lang="fr-FR" sz="2400" b="1" dirty="0">
              <a:solidFill>
                <a:srgbClr val="FF0000"/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4808D68-6799-B841-9923-9B53034A2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72" t="33430" r="51449" b="37584"/>
          <a:stretch/>
        </p:blipFill>
        <p:spPr>
          <a:xfrm>
            <a:off x="97490" y="3597699"/>
            <a:ext cx="4258715" cy="3101008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393FA6B7-1704-B94B-A1F6-5A8EBFA31E74}"/>
              </a:ext>
            </a:extLst>
          </p:cNvPr>
          <p:cNvCxnSpPr>
            <a:cxnSpLocks/>
          </p:cNvCxnSpPr>
          <p:nvPr/>
        </p:nvCxnSpPr>
        <p:spPr>
          <a:xfrm flipH="1">
            <a:off x="1449849" y="4660283"/>
            <a:ext cx="583096" cy="463826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5F3C28B-27C7-8C43-98DF-C4986CE4E2C2}"/>
              </a:ext>
            </a:extLst>
          </p:cNvPr>
          <p:cNvCxnSpPr>
            <a:cxnSpLocks/>
          </p:cNvCxnSpPr>
          <p:nvPr/>
        </p:nvCxnSpPr>
        <p:spPr>
          <a:xfrm>
            <a:off x="1476354" y="4455397"/>
            <a:ext cx="530087" cy="77472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63881DA4-EC0A-FB42-8D08-DE19B265E751}"/>
              </a:ext>
            </a:extLst>
          </p:cNvPr>
          <p:cNvCxnSpPr>
            <a:cxnSpLocks/>
          </p:cNvCxnSpPr>
          <p:nvPr/>
        </p:nvCxnSpPr>
        <p:spPr>
          <a:xfrm flipH="1">
            <a:off x="1349474" y="5047648"/>
            <a:ext cx="583096" cy="463826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324D8320-6554-8349-BFA5-1B61EFCF5043}"/>
              </a:ext>
            </a:extLst>
          </p:cNvPr>
          <p:cNvCxnSpPr>
            <a:cxnSpLocks/>
          </p:cNvCxnSpPr>
          <p:nvPr/>
        </p:nvCxnSpPr>
        <p:spPr>
          <a:xfrm>
            <a:off x="1375979" y="4842762"/>
            <a:ext cx="530087" cy="77472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51851886-03A8-1A4A-BC38-AA2246CD495B}"/>
              </a:ext>
            </a:extLst>
          </p:cNvPr>
          <p:cNvSpPr txBox="1"/>
          <p:nvPr/>
        </p:nvSpPr>
        <p:spPr>
          <a:xfrm>
            <a:off x="1641022" y="3963364"/>
            <a:ext cx="5144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FF0000"/>
                </a:solidFill>
              </a:rPr>
              <a:t>(2) </a:t>
            </a:r>
            <a:r>
              <a:rPr lang="fr-FR" sz="2400" b="1" dirty="0" err="1">
                <a:solidFill>
                  <a:srgbClr val="FF0000"/>
                </a:solidFill>
              </a:rPr>
              <a:t>Remove</a:t>
            </a:r>
            <a:r>
              <a:rPr lang="fr-FR" sz="2400" b="1" dirty="0">
                <a:solidFill>
                  <a:srgbClr val="FF0000"/>
                </a:solidFill>
              </a:rPr>
              <a:t> phosphate </a:t>
            </a:r>
            <a:r>
              <a:rPr lang="fr-FR" sz="2400" b="1" dirty="0" err="1">
                <a:solidFill>
                  <a:srgbClr val="FF0000"/>
                </a:solidFill>
              </a:rPr>
              <a:t>everywhere</a:t>
            </a:r>
            <a:endParaRPr lang="fr-FR" sz="2400" b="1" dirty="0">
              <a:solidFill>
                <a:srgbClr val="FF000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99E8648-E7E5-544D-ABC1-13A41830B1FB}"/>
              </a:ext>
            </a:extLst>
          </p:cNvPr>
          <p:cNvSpPr txBox="1"/>
          <p:nvPr/>
        </p:nvSpPr>
        <p:spPr>
          <a:xfrm>
            <a:off x="1906066" y="5240318"/>
            <a:ext cx="39248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FF0000"/>
                </a:solidFill>
              </a:rPr>
              <a:t>(3) </a:t>
            </a:r>
            <a:r>
              <a:rPr lang="fr-FR" sz="2400" b="1" dirty="0" err="1">
                <a:solidFill>
                  <a:srgbClr val="FF0000"/>
                </a:solidFill>
              </a:rPr>
              <a:t>Vitamin</a:t>
            </a:r>
            <a:r>
              <a:rPr lang="fr-FR" sz="2400" b="1" dirty="0">
                <a:solidFill>
                  <a:srgbClr val="FF0000"/>
                </a:solidFill>
              </a:rPr>
              <a:t> D3 </a:t>
            </a:r>
            <a:r>
              <a:rPr lang="fr-FR" sz="2400" b="1" dirty="0" err="1">
                <a:solidFill>
                  <a:srgbClr val="FF0000"/>
                </a:solidFill>
              </a:rPr>
              <a:t>should</a:t>
            </a:r>
            <a:r>
              <a:rPr lang="fr-FR" sz="2400" b="1" dirty="0">
                <a:solidFill>
                  <a:srgbClr val="FF0000"/>
                </a:solidFill>
              </a:rPr>
              <a:t> not </a:t>
            </a:r>
          </a:p>
          <a:p>
            <a:r>
              <a:rPr lang="fr-FR" sz="2400" b="1" dirty="0">
                <a:solidFill>
                  <a:srgbClr val="FF0000"/>
                </a:solidFill>
              </a:rPr>
              <a:t>go </a:t>
            </a:r>
            <a:r>
              <a:rPr lang="fr-FR" sz="2400" b="1" dirty="0" err="1">
                <a:solidFill>
                  <a:srgbClr val="FF0000"/>
                </a:solidFill>
              </a:rPr>
              <a:t>outside</a:t>
            </a:r>
            <a:r>
              <a:rPr lang="fr-FR" sz="2400" b="1" dirty="0">
                <a:solidFill>
                  <a:srgbClr val="FF0000"/>
                </a:solidFill>
              </a:rPr>
              <a:t> the nucleus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B9E1BF04-78B5-9547-A857-E0AF60029B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61" t="33837" r="51789" b="35477"/>
          <a:stretch/>
        </p:blipFill>
        <p:spPr>
          <a:xfrm>
            <a:off x="6579359" y="1930253"/>
            <a:ext cx="5268637" cy="4066222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BF148F44-9675-2D47-8AF3-CE7655CF5CD5}"/>
              </a:ext>
            </a:extLst>
          </p:cNvPr>
          <p:cNvSpPr txBox="1"/>
          <p:nvPr/>
        </p:nvSpPr>
        <p:spPr>
          <a:xfrm>
            <a:off x="9462053" y="2975636"/>
            <a:ext cx="748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FF0000"/>
                </a:solidFill>
              </a:rPr>
              <a:t>+/-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C9F99F42-5CD3-DA45-886E-7A6B95BD1ACF}"/>
              </a:ext>
            </a:extLst>
          </p:cNvPr>
          <p:cNvCxnSpPr/>
          <p:nvPr/>
        </p:nvCxnSpPr>
        <p:spPr>
          <a:xfrm>
            <a:off x="10210800" y="2478157"/>
            <a:ext cx="245165" cy="111954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76337903-944B-5340-9BA1-3A21D249B81C}"/>
              </a:ext>
            </a:extLst>
          </p:cNvPr>
          <p:cNvSpPr txBox="1"/>
          <p:nvPr/>
        </p:nvSpPr>
        <p:spPr>
          <a:xfrm>
            <a:off x="8586357" y="192422"/>
            <a:ext cx="34940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FF0000"/>
                </a:solidFill>
              </a:rPr>
              <a:t>(4) </a:t>
            </a:r>
            <a:r>
              <a:rPr lang="fr-FR" sz="2400" b="1" dirty="0" err="1">
                <a:solidFill>
                  <a:srgbClr val="FF0000"/>
                </a:solidFill>
              </a:rPr>
              <a:t>Blinking</a:t>
            </a:r>
            <a:r>
              <a:rPr lang="fr-FR" sz="2400" b="1" dirty="0">
                <a:solidFill>
                  <a:srgbClr val="FF0000"/>
                </a:solidFill>
              </a:rPr>
              <a:t> </a:t>
            </a:r>
            <a:r>
              <a:rPr lang="fr-FR" sz="2400" b="1" dirty="0" err="1">
                <a:solidFill>
                  <a:srgbClr val="FF0000"/>
                </a:solidFill>
              </a:rPr>
              <a:t>arrow</a:t>
            </a:r>
            <a:r>
              <a:rPr lang="fr-FR" sz="2400" b="1" dirty="0">
                <a:solidFill>
                  <a:srgbClr val="FF0000"/>
                </a:solidFill>
              </a:rPr>
              <a:t> to show the modulation of </a:t>
            </a:r>
            <a:r>
              <a:rPr lang="fr-FR" sz="2400" b="1" dirty="0" err="1">
                <a:solidFill>
                  <a:srgbClr val="FF0000"/>
                </a:solidFill>
              </a:rPr>
              <a:t>CaSR</a:t>
            </a:r>
            <a:r>
              <a:rPr lang="fr-FR" sz="2400" b="1" dirty="0">
                <a:solidFill>
                  <a:srgbClr val="FF0000"/>
                </a:solidFill>
              </a:rPr>
              <a:t> </a:t>
            </a:r>
            <a:r>
              <a:rPr lang="fr-FR" sz="2400" b="1" dirty="0" err="1">
                <a:solidFill>
                  <a:srgbClr val="FF0000"/>
                </a:solidFill>
              </a:rPr>
              <a:t>which</a:t>
            </a:r>
            <a:r>
              <a:rPr lang="fr-FR" sz="2400" b="1" dirty="0">
                <a:solidFill>
                  <a:srgbClr val="FF0000"/>
                </a:solidFill>
              </a:rPr>
              <a:t> </a:t>
            </a:r>
            <a:r>
              <a:rPr lang="fr-FR" sz="2400" b="1" dirty="0" err="1">
                <a:solidFill>
                  <a:srgbClr val="FF0000"/>
                </a:solidFill>
              </a:rPr>
              <a:t>is</a:t>
            </a:r>
            <a:r>
              <a:rPr lang="fr-FR" sz="2400" b="1" dirty="0">
                <a:solidFill>
                  <a:srgbClr val="FF0000"/>
                </a:solidFill>
              </a:rPr>
              <a:t> the </a:t>
            </a:r>
            <a:r>
              <a:rPr lang="fr-FR" sz="2400" b="1" dirty="0" err="1">
                <a:solidFill>
                  <a:srgbClr val="FF0000"/>
                </a:solidFill>
              </a:rPr>
              <a:t>most</a:t>
            </a:r>
            <a:r>
              <a:rPr lang="fr-FR" sz="2400" b="1" dirty="0">
                <a:solidFill>
                  <a:srgbClr val="FF0000"/>
                </a:solidFill>
              </a:rPr>
              <a:t> important </a:t>
            </a:r>
            <a:r>
              <a:rPr lang="fr-FR" sz="2400" b="1" dirty="0" err="1">
                <a:solidFill>
                  <a:srgbClr val="FF0000"/>
                </a:solidFill>
              </a:rPr>
              <a:t>thing</a:t>
            </a:r>
            <a:r>
              <a:rPr lang="fr-FR" sz="2400" b="1" dirty="0">
                <a:solidFill>
                  <a:srgbClr val="FF0000"/>
                </a:solidFill>
              </a:rPr>
              <a:t> of </a:t>
            </a:r>
            <a:r>
              <a:rPr lang="fr-FR" sz="2400" b="1" dirty="0" err="1">
                <a:solidFill>
                  <a:srgbClr val="FF0000"/>
                </a:solidFill>
              </a:rPr>
              <a:t>this</a:t>
            </a:r>
            <a:r>
              <a:rPr lang="fr-FR" sz="2400" b="1" dirty="0">
                <a:solidFill>
                  <a:srgbClr val="FF0000"/>
                </a:solidFill>
              </a:rPr>
              <a:t> animation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7D338F3-0234-B64F-877C-A4E491150941}"/>
              </a:ext>
            </a:extLst>
          </p:cNvPr>
          <p:cNvSpPr/>
          <p:nvPr/>
        </p:nvSpPr>
        <p:spPr>
          <a:xfrm>
            <a:off x="354563" y="4660283"/>
            <a:ext cx="61095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4400" b="1" dirty="0">
                <a:solidFill>
                  <a:srgbClr val="FF0000"/>
                </a:solidFill>
              </a:rPr>
              <a:t>-</a:t>
            </a:r>
            <a:endParaRPr lang="fr-FR" sz="4400" dirty="0"/>
          </a:p>
        </p:txBody>
      </p:sp>
      <p:sp>
        <p:nvSpPr>
          <p:cNvPr id="34" name="Forme libre 33">
            <a:extLst>
              <a:ext uri="{FF2B5EF4-FFF2-40B4-BE49-F238E27FC236}">
                <a16:creationId xmlns:a16="http://schemas.microsoft.com/office/drawing/2014/main" id="{E50E8A02-A3B9-BC4A-80C2-BBA377B18399}"/>
              </a:ext>
            </a:extLst>
          </p:cNvPr>
          <p:cNvSpPr/>
          <p:nvPr/>
        </p:nvSpPr>
        <p:spPr>
          <a:xfrm>
            <a:off x="556591" y="5552661"/>
            <a:ext cx="808383" cy="238645"/>
          </a:xfrm>
          <a:custGeom>
            <a:avLst/>
            <a:gdLst>
              <a:gd name="connsiteX0" fmla="*/ 0 w 808383"/>
              <a:gd name="connsiteY0" fmla="*/ 225287 h 238645"/>
              <a:gd name="connsiteX1" fmla="*/ 53009 w 808383"/>
              <a:gd name="connsiteY1" fmla="*/ 106017 h 238645"/>
              <a:gd name="connsiteX2" fmla="*/ 212035 w 808383"/>
              <a:gd name="connsiteY2" fmla="*/ 238539 h 238645"/>
              <a:gd name="connsiteX3" fmla="*/ 251792 w 808383"/>
              <a:gd name="connsiteY3" fmla="*/ 79513 h 238645"/>
              <a:gd name="connsiteX4" fmla="*/ 424070 w 808383"/>
              <a:gd name="connsiteY4" fmla="*/ 185530 h 238645"/>
              <a:gd name="connsiteX5" fmla="*/ 530087 w 808383"/>
              <a:gd name="connsiteY5" fmla="*/ 39756 h 238645"/>
              <a:gd name="connsiteX6" fmla="*/ 702366 w 808383"/>
              <a:gd name="connsiteY6" fmla="*/ 145774 h 238645"/>
              <a:gd name="connsiteX7" fmla="*/ 808383 w 808383"/>
              <a:gd name="connsiteY7" fmla="*/ 0 h 23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8383" h="238645">
                <a:moveTo>
                  <a:pt x="0" y="225287"/>
                </a:moveTo>
                <a:cubicBezTo>
                  <a:pt x="8835" y="164547"/>
                  <a:pt x="17670" y="103808"/>
                  <a:pt x="53009" y="106017"/>
                </a:cubicBezTo>
                <a:cubicBezTo>
                  <a:pt x="88348" y="108226"/>
                  <a:pt x="178905" y="242956"/>
                  <a:pt x="212035" y="238539"/>
                </a:cubicBezTo>
                <a:cubicBezTo>
                  <a:pt x="245165" y="234122"/>
                  <a:pt x="216453" y="88348"/>
                  <a:pt x="251792" y="79513"/>
                </a:cubicBezTo>
                <a:cubicBezTo>
                  <a:pt x="287131" y="70678"/>
                  <a:pt x="377688" y="192156"/>
                  <a:pt x="424070" y="185530"/>
                </a:cubicBezTo>
                <a:cubicBezTo>
                  <a:pt x="470453" y="178904"/>
                  <a:pt x="483704" y="46382"/>
                  <a:pt x="530087" y="39756"/>
                </a:cubicBezTo>
                <a:cubicBezTo>
                  <a:pt x="576470" y="33130"/>
                  <a:pt x="655983" y="152400"/>
                  <a:pt x="702366" y="145774"/>
                </a:cubicBezTo>
                <a:cubicBezTo>
                  <a:pt x="748749" y="139148"/>
                  <a:pt x="778566" y="69574"/>
                  <a:pt x="808383" y="0"/>
                </a:cubicBezTo>
              </a:path>
            </a:pathLst>
          </a:custGeom>
          <a:noFill/>
          <a:ln w="635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7F0D26F2-A6D2-D141-8831-8EB37E085D27}"/>
              </a:ext>
            </a:extLst>
          </p:cNvPr>
          <p:cNvSpPr txBox="1"/>
          <p:nvPr/>
        </p:nvSpPr>
        <p:spPr>
          <a:xfrm>
            <a:off x="463825" y="5897217"/>
            <a:ext cx="1537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7030A0"/>
                </a:solidFill>
              </a:rPr>
              <a:t>PTH </a:t>
            </a:r>
            <a:r>
              <a:rPr lang="fr-FR" dirty="0" err="1">
                <a:solidFill>
                  <a:srgbClr val="7030A0"/>
                </a:solidFill>
              </a:rPr>
              <a:t>mRNA</a:t>
            </a:r>
            <a:endParaRPr lang="fr-FR" dirty="0">
              <a:solidFill>
                <a:srgbClr val="7030A0"/>
              </a:solidFill>
            </a:endParaRP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AC96CDC4-D230-E446-990A-ED28BD70E949}"/>
              </a:ext>
            </a:extLst>
          </p:cNvPr>
          <p:cNvSpPr txBox="1"/>
          <p:nvPr/>
        </p:nvSpPr>
        <p:spPr>
          <a:xfrm>
            <a:off x="7175500" y="3532067"/>
            <a:ext cx="16432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 </a:t>
            </a:r>
            <a:r>
              <a:rPr lang="fr-FR" dirty="0" err="1"/>
              <a:t>need</a:t>
            </a:r>
            <a:r>
              <a:rPr lang="fr-FR" dirty="0"/>
              <a:t> to show PTH </a:t>
            </a:r>
            <a:r>
              <a:rPr lang="fr-FR" dirty="0" err="1"/>
              <a:t>mRNA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512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130</Words>
  <Application>Microsoft Macintosh PowerPoint</Application>
  <PresentationFormat>Grand écran</PresentationFormat>
  <Paragraphs>35</Paragraphs>
  <Slides>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Thème Office</vt:lpstr>
      <vt:lpstr>Overall Regulations</vt:lpstr>
      <vt:lpstr>Présentation PowerPoint</vt:lpstr>
      <vt:lpstr>Hypercalcemia inhibits PTH secretion</vt:lpstr>
      <vt:lpstr>Présentation PowerPoint</vt:lpstr>
      <vt:lpstr>Hypocalcemia stimulates PTH secretion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david Granjon</dc:creator>
  <cp:lastModifiedBy>david Granjon</cp:lastModifiedBy>
  <cp:revision>49</cp:revision>
  <dcterms:created xsi:type="dcterms:W3CDTF">2017-12-12T14:31:36Z</dcterms:created>
  <dcterms:modified xsi:type="dcterms:W3CDTF">2018-03-01T09:06:41Z</dcterms:modified>
</cp:coreProperties>
</file>

<file path=docProps/thumbnail.jpeg>
</file>